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44"/>
  </p:notesMasterIdLst>
  <p:handoutMasterIdLst>
    <p:handoutMasterId r:id="rId45"/>
  </p:handoutMasterIdLst>
  <p:sldIdLst>
    <p:sldId id="1009" r:id="rId3"/>
    <p:sldId id="591" r:id="rId4"/>
    <p:sldId id="1016" r:id="rId5"/>
    <p:sldId id="792" r:id="rId6"/>
    <p:sldId id="791" r:id="rId7"/>
    <p:sldId id="793" r:id="rId8"/>
    <p:sldId id="557" r:id="rId9"/>
    <p:sldId id="796" r:id="rId10"/>
    <p:sldId id="558" r:id="rId11"/>
    <p:sldId id="804" r:id="rId12"/>
    <p:sldId id="559" r:id="rId13"/>
    <p:sldId id="806" r:id="rId14"/>
    <p:sldId id="805" r:id="rId15"/>
    <p:sldId id="1034" r:id="rId16"/>
    <p:sldId id="1014" r:id="rId17"/>
    <p:sldId id="1036" r:id="rId18"/>
    <p:sldId id="1020" r:id="rId19"/>
    <p:sldId id="1021" r:id="rId20"/>
    <p:sldId id="1023" r:id="rId21"/>
    <p:sldId id="1024" r:id="rId22"/>
    <p:sldId id="1025" r:id="rId23"/>
    <p:sldId id="1026" r:id="rId24"/>
    <p:sldId id="1028" r:id="rId25"/>
    <p:sldId id="1027" r:id="rId26"/>
    <p:sldId id="1029" r:id="rId27"/>
    <p:sldId id="1017" r:id="rId28"/>
    <p:sldId id="562" r:id="rId29"/>
    <p:sldId id="1031" r:id="rId30"/>
    <p:sldId id="1018" r:id="rId31"/>
    <p:sldId id="1035" r:id="rId32"/>
    <p:sldId id="1039" r:id="rId33"/>
    <p:sldId id="1038" r:id="rId34"/>
    <p:sldId id="746" r:id="rId35"/>
    <p:sldId id="736" r:id="rId36"/>
    <p:sldId id="1037" r:id="rId37"/>
    <p:sldId id="697" r:id="rId38"/>
    <p:sldId id="567" r:id="rId39"/>
    <p:sldId id="568" r:id="rId40"/>
    <p:sldId id="797" r:id="rId41"/>
    <p:sldId id="601" r:id="rId42"/>
    <p:sldId id="592" r:id="rId4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CFF"/>
    <a:srgbClr val="FFECD3"/>
    <a:srgbClr val="0000FF"/>
    <a:srgbClr val="FFD961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8" autoAdjust="0"/>
    <p:restoredTop sz="90085" autoAdjust="0"/>
  </p:normalViewPr>
  <p:slideViewPr>
    <p:cSldViewPr snapToGrid="0" showGuides="1">
      <p:cViewPr varScale="1">
        <p:scale>
          <a:sx n="154" d="100"/>
          <a:sy n="154" d="100"/>
        </p:scale>
        <p:origin x="2344" y="208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11/6/25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17.8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96 1807 24575,'-6'-3'0,"1"0"0,2-2 0,-2 2 0,4-2 0,-4-1 0,4 0 0,-1-3 0,2 1 0,0 2 0,-3-3 0,3 1 0,-3 1 0,3-1 0,0 0 0,0 1 0,0-1 0,0 2 0,0 1 0,3 2 0,-3-2 0,5 4 0,-2-1 0,0 4 0,-1 1 0,1 3 0,-2-1 0,4 3 0,-5 2 0,3-1 0,-3-1 0,0 0 0,0-2 0,2 0 0,-1-1 0,1-2 0,-2 3 0,0-1 0,0 1 0,0-1 0,-2-2 0,1 2 0,-4-5 0,5 5 0,-5-2 0,2 0 0,0 2 0,-2-4 0,4 4 0,-4-5 0,2 5 0,-2-4 0,2 3 0,-2-3 0,2 2 0,-3-3 0,3-3 0,0 0 0,3-3 0,0 1 0,0-1 0,0 1 0,0-1 0,0-2 0,0 2 0,0-6 0,0 6 0,3 0 0,-2 1 0,1 2 0,0 0 0,4 3 0,0 3 0,3 1 0,-6 0 0,2-1 0,-5 3 0,5-3 0,-4 5 0,4-5 0,-5 6 0,3-4 0,-1 1 0,-1-1 0,1 1 0,0-1 0,-1 0 0,4 1 0,-5-1 0,3 1 0,-3-1 0,2-2 0,-1 2 0,1-2 0,-2 2 0,0 1 0,0-1 0,-2-2 0,1 2 0,-4-2 0,5 3 0,-5-1 0,2 1 0,-3-1 0,1-2 0,-1-1 0,3-4 0,-2 1 0,5-3 0,-5 3 0,4-4 0,-4 2 0,2-3 0,-3 3 0,1-5 0,2 5 0,-3-6 0,3 4 0,-2 2 0,2-2 0,0 2 0,3-3 0,0 1 0,-2 2 0,1-2 0,-1 2 0,2-3 0,0 0 0,0 1 0,-3-1 0,3 1 0,-3-1 0,1 3 0,1-2 0,-1 2 0,2-2 0,2-1 0,1 1 0,3-1 0,-1 3 0,0 1 0,1 2 0,-1 2 0,1 1 0,-3 3 0,-1-1 0,-2 0 0,0 1 0,0-1 0,0 1 0,0-1 0,0 1 0,0-6 0,0-3 0,0-3 0,0-2 0,-2 5 0,1-2 0,-1 2 0,2-3 0,0 1 0,0-1 0,0 1 0,0-1 0,0 1 0,0-1 0,0 1 0,0-1 0,0 1 0,0-1 0,0 1 0,0-1 0,0 0 0,0 1 0,0-1 0,0 1 0,0-1 0,2 1 0,-1-1 0,1 1 0,-2-1 0,3 1 0,-3-1 0,3 1 0,-3-1 0,0 1 0,2-1 0,-1 0 0,1 1 0,-2-1 0,0 1 0,2 2 0,-1-2 0,1 2 0,1-3 0,-2 1 0,3 2 0,-1-2 0,3 2 0,-1-3 0,1 1 0,-3-1 0,2 3 0,-5-2 0,5 4 0,-4-3 0,3 0 0,-3-1 0,4-1 0,-5 1 0,5 2 0,-4-2 0,1 2 0,1-3 0,-3 1 0,3-1 0,-1 1 0,-1-4 0,1 3 0,1-5 0,0-2 0,1 0 0,1-2 0,-1 3 0,-1-3 0,2 5 0,-4-5 0,4 6 0,-5 0 0,3-2 0,-1 4 0,-1-1 0,4 2 0,-5 1 0,3-1 0,-1 3 0,-1-2 0,1 2 0,1 0 0,-3-2 0,5 2 0,-4-2 0,4 2 0,-5-2 0,5 2 0,-4-3 0,4 3 0,-5-2 0,5 2 0,-2-2 0,0-1 0,2 3 0,-5-2 0,3 2 0,-1-3 0,2-2 0,-1 2 0,2-6 0,-2 3 0,3 0 0,0-2 0,0 2 0,-1 0 0,1-3 0,0 3 0,0-3 0,0 0 0,0 0 0,0 0 0,0 0 0,0 0 0,0 0 0,-3 0 0,2 0 0,-1 0 0,2 0 0,-3 3 0,2-3 0,-2 6 0,3-5 0,-3 2 0,3 0 0,-6-3 0,5 3 0,-1-3 0,-1 3 0,2-2 0,-4 1 0,1-5 0,1 2 0,-2-2 0,1 3 0,1-3 0,-2 2 0,2-2 0,-3 2 0,2 1 0,-1 0 0,2 0 0,0-3 0,-3 2 0,6-5 0,-5 5 0,4-6 0,-4 6 0,5-5 0,-3 2 0,4 0 0,-4-3 0,6 3 0,-5 0 0,5-3 0,-3 3 0,3 0 0,-2-3 0,2 3 0,0 0 0,1-3 0,-1 7 0,0-7 0,0 6 0,0-2 0,3 3 0,-3 0 0,0 3 0,-1 0 0,-1 3 0,1 1 0,-2-4 0,-1 3 0,4-3 0,0 1 0,3 1 0,0-2 0,0 3 0,0 0 0,-1 0 0,-1 0 0,1 0 0,-5 1 0,2-1 0,1-2 0,-3-2 0,5 1 0,-1-2 0,1 4 0,-1-1 0,-2 2 0,-3 0 0,1 1 0,-1-1 0,1 1 0,-3-1 0,1 3 0,0-2 0,1 2 0,0-2 0,-2-1 0,2 0 0,-2 1 0,3-1 0,-1 1 0,1-1 0,-1 1 0,-2-1 0,2 1 0,-4-1 0,3 1 0,-1-1 0,3 1 0,-1 2 0,1-2 0,-3 2 0,-1-3 0,-4 3 0,-1-2 0,-3 4 0,1-1 0,-1 2 0,1 0 0,-4 3 0,0-3 0,-6 3 0,2-3 0,-6 0 0,9 0 0,-4 0 0,7 2 0,-1-1 0,5 4 0,0-2 0,6 0 0,3 2 0,0-4 0,5 1 0,-5 1 0,3-3 0,-1 3 0,8 0 0,-2 0 0,2 1 0,2-2 0,-10-2 0,7 0 0,-7 0 0,-1 0 0,1 0 0,-5 3 0,2 0 0,-5 2 0,5 1 0,-4-1 0,4 1 0,-5-1 0,3 1 0,-1-3 0,-1 1 0,1-1 0,0 3 0,-1-1 0,4 1 0,-4-1 0,1 1 0,0-1 0,-1 1 0,4-1 0,-5 0 0,3 1 0,-3-1 0,2-2 0,-1 2 0,1-2 0,-2 3 0,3-1 0,-3 1 0,3-1 0,-1 0 0,-1 1 0,1-1 0,-2 1 0,0-3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25.21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20.png>
</file>

<file path=ppt/media/image23.png>
</file>

<file path=ppt/media/image250.png>
</file>

<file path=ppt/media/image260.png>
</file>

<file path=ppt/media/image261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11/6/25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13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9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DF9C-8312-182D-4C11-C6BC5F032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0CFF3E4-ABB7-BCDC-7CED-93869FD280D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7B461864-EA29-E17B-874E-9D2DBCA0325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20F17548-42BD-9BDE-4B29-FC15FA7922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3091CED7-E3BA-BA6C-DC4C-4BF0C6D144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CA86BCF-EA1C-2BC6-5AEE-4BB6776D2E8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530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9872-7985-41E3-402C-F64CC743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F8374A8-7C2C-B4FC-FE73-3CC116CCEA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6EFC48CC-48FB-1B00-00B3-CFF6D82F76B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EE851E83-BC76-AE29-41A4-369F7B7F1B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7424A0EC-E460-6A4A-EFB2-003804C77E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06A20691-D38D-00F9-84D1-A58AE4CE2423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323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308E5-95CB-5296-CB30-66C3CB2CC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33F4BBF8-277E-BAAB-510B-A16B32ACB5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821FDD46-017F-01F0-98AC-813BBFADFAD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3688C1F6-5B80-FAB3-B03E-AFBEE762D9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8C3A58C8-C55D-E7C6-D486-26BDE4F3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A905CC2-F696-7D51-8DC4-541B1B840F50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260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11/6/25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A506-CE45-EFD1-E0D4-8AC6668A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A809AAA0-A438-EA94-62CE-C132A861A5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1B381A-7306-9BBA-65DD-AA7E70907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BBFFB2B-D1B4-0921-090A-F061585438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7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11/6/25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11/6/25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emf"/><Relationship Id="rId7" Type="http://schemas.openxmlformats.org/officeDocument/2006/relationships/image" Target="../media/image14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19.png"/><Relationship Id="rId5" Type="http://schemas.openxmlformats.org/officeDocument/2006/relationships/image" Target="../media/image12.emf"/><Relationship Id="rId10" Type="http://schemas.openxmlformats.org/officeDocument/2006/relationships/image" Target="../media/image18.png"/><Relationship Id="rId4" Type="http://schemas.openxmlformats.org/officeDocument/2006/relationships/image" Target="../media/image11.emf"/><Relationship Id="rId9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26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50.png"/><Relationship Id="rId4" Type="http://schemas.openxmlformats.org/officeDocument/2006/relationships/customXml" Target="../ink/ink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0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Assumptions</a:t>
            </a:r>
          </a:p>
          <a:p>
            <a:pPr lvl="1"/>
            <a:r>
              <a:rPr lang="en-US" sz="2400" dirty="0"/>
              <a:t>Applied PKC algorithms are based on a small number of specific computational assumptions</a:t>
            </a:r>
          </a:p>
          <a:p>
            <a:pPr lvl="2"/>
            <a:r>
              <a:rPr lang="en-US" sz="2400" dirty="0"/>
              <a:t>Mainly: hardness of factoring and discrete-log</a:t>
            </a:r>
          </a:p>
          <a:p>
            <a:pPr lvl="2"/>
            <a:r>
              <a:rPr lang="en-US" sz="2400" dirty="0"/>
              <a:t>Both may fail against quantum computers</a:t>
            </a:r>
          </a:p>
          <a:p>
            <a:r>
              <a:rPr lang="en-US" sz="2400" dirty="0"/>
              <a:t>Overhead</a:t>
            </a:r>
          </a:p>
          <a:p>
            <a:pPr lvl="1"/>
            <a:r>
              <a:rPr lang="en-US" sz="2400" dirty="0"/>
              <a:t>Computational </a:t>
            </a:r>
          </a:p>
          <a:p>
            <a:pPr lvl="1"/>
            <a:r>
              <a:rPr lang="en-US" sz="2400" dirty="0"/>
              <a:t>Key length</a:t>
            </a:r>
          </a:p>
          <a:p>
            <a:pPr lvl="1"/>
            <a:r>
              <a:rPr lang="en-US" sz="2400" dirty="0"/>
              <a:t>Output length (e.g., ciphertext or 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Usually we say a keypair (pk, </a:t>
            </a:r>
            <a:r>
              <a:rPr lang="en-US" altLang="en-US" sz="2000" dirty="0" err="1"/>
              <a:t>sk</a:t>
            </a:r>
            <a:r>
              <a:rPr lang="en-US" altLang="en-US" sz="2000" dirty="0"/>
              <a:t>)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keys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computations, e.g., complex (slow) key generation</a:t>
            </a:r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5449"/>
              </p:ext>
            </p:extLst>
          </p:nvPr>
        </p:nvGraphicFramePr>
        <p:xfrm>
          <a:off x="5521325" y="1613310"/>
          <a:ext cx="3403600" cy="261112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06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3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363795" y="4918184"/>
            <a:ext cx="8323005" cy="1169551"/>
          </a:xfrm>
          <a:prstGeom prst="rect">
            <a:avLst/>
          </a:prstGeom>
          <a:noFill/>
          <a:ln w="28575">
            <a:solidFill>
              <a:srgbClr val="FFCC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For the table: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The year indicates until when confidentiality to be preserved.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AES: A symmetric encryption scheme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RSA and DH: encryption schemes based on factoring and discrete log hardness problems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ECIES: </a:t>
            </a:r>
            <a:r>
              <a:rPr lang="en-US" sz="1400" dirty="0">
                <a:latin typeface="Tahoma" pitchFamily="34" charset="0"/>
                <a:cs typeface="Times New Roman" pitchFamily="18" charset="0"/>
              </a:rPr>
              <a:t>Elliptic Curve Integrated Encryption Scheme</a:t>
            </a:r>
          </a:p>
        </p:txBody>
      </p:sp>
      <p:sp>
        <p:nvSpPr>
          <p:cNvPr id="2" name="Text Box 44">
            <a:extLst>
              <a:ext uri="{FF2B5EF4-FFF2-40B4-BE49-F238E27FC236}">
                <a16:creationId xmlns:a16="http://schemas.microsoft.com/office/drawing/2014/main" id="{CC7F9C93-9F9D-0E35-6D80-60A3860D8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007" y="1243978"/>
            <a:ext cx="329423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Commercial-grade security from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460658" cy="4981575"/>
          </a:xfrm>
        </p:spPr>
        <p:txBody>
          <a:bodyPr/>
          <a:lstStyle/>
          <a:p>
            <a:r>
              <a:rPr lang="en-US" sz="2400" dirty="0"/>
              <a:t>Minimize the use of PKC</a:t>
            </a:r>
          </a:p>
          <a:p>
            <a:r>
              <a:rPr lang="en-US" sz="2400" dirty="0"/>
              <a:t>In particular: as possible, apply PKC only to </a:t>
            </a:r>
            <a:r>
              <a:rPr lang="en-US" sz="2400" b="1" i="1" dirty="0">
                <a:solidFill>
                  <a:srgbClr val="FF00FF"/>
                </a:solidFill>
              </a:rPr>
              <a:t>short inputs</a:t>
            </a:r>
          </a:p>
          <a:p>
            <a:r>
              <a:rPr lang="en-US" sz="2400" dirty="0"/>
              <a:t>How??</a:t>
            </a:r>
          </a:p>
          <a:p>
            <a:pPr lvl="1"/>
            <a:r>
              <a:rPr lang="en-US" sz="2400" dirty="0"/>
              <a:t>For signatures:</a:t>
            </a:r>
          </a:p>
          <a:p>
            <a:pPr lvl="2"/>
            <a:r>
              <a:rPr lang="en-US" sz="2400" b="1" dirty="0"/>
              <a:t>Hash-then-sign</a:t>
            </a:r>
          </a:p>
          <a:p>
            <a:pPr lvl="1"/>
            <a:r>
              <a:rPr lang="en-US" sz="2400" dirty="0"/>
              <a:t>For public-key encryption: </a:t>
            </a:r>
          </a:p>
          <a:p>
            <a:pPr lvl="2"/>
            <a:r>
              <a:rPr lang="en-US" sz="2400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324412" y="3722608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85939" y="3798808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279137" y="1106149"/>
            <a:ext cx="8334375" cy="224147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But use a public key encryption scheme to exchange the shared key.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Alice generates </a:t>
            </a:r>
            <a:r>
              <a:rPr lang="en-US" altLang="he-IL" sz="2000" i="1" dirty="0"/>
              <a:t>k</a:t>
            </a:r>
            <a:r>
              <a:rPr lang="en-US" altLang="he-IL" sz="2000" dirty="0"/>
              <a:t>, encrypts it under Bob’s public key and sends the ciphertext </a:t>
            </a:r>
            <a:r>
              <a:rPr lang="en-US" altLang="he-IL" sz="2000" i="1" dirty="0"/>
              <a:t>c</a:t>
            </a:r>
            <a:r>
              <a:rPr lang="en-US" altLang="he-IL" sz="2000" i="1" baseline="-25000" dirty="0"/>
              <a:t>k</a:t>
            </a:r>
            <a:r>
              <a:rPr lang="en-US" altLang="he-IL" sz="2000" dirty="0"/>
              <a:t> to Bob.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Bob can decrypt and recover </a:t>
            </a:r>
            <a:r>
              <a:rPr lang="en-US" altLang="he-IL" sz="2000" i="1" dirty="0"/>
              <a:t>k, </a:t>
            </a:r>
            <a:r>
              <a:rPr lang="en-US" altLang="he-IL" sz="2000" dirty="0"/>
              <a:t>and then use </a:t>
            </a:r>
            <a:r>
              <a:rPr lang="en-US" altLang="he-IL" sz="2000" i="1" dirty="0"/>
              <a:t>k </a:t>
            </a:r>
            <a:r>
              <a:rPr lang="en-US" altLang="he-IL" sz="2000" dirty="0"/>
              <a:t>to decrypt </a:t>
            </a:r>
            <a:r>
              <a:rPr lang="en-US" altLang="he-IL" sz="2000" i="1" dirty="0" err="1"/>
              <a:t>c</a:t>
            </a:r>
            <a:r>
              <a:rPr lang="en-US" altLang="he-IL" sz="2000" i="1" baseline="-25000" dirty="0" err="1"/>
              <a:t>M</a:t>
            </a:r>
            <a:r>
              <a:rPr lang="en-US" altLang="he-IL" sz="2000" i="1" dirty="0" err="1"/>
              <a:t>.</a:t>
            </a:r>
            <a:endParaRPr lang="en-US" altLang="he-IL" sz="2000" dirty="0"/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966914" y="4484608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63119" y="3878183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700214" y="5408533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105970" y="5051345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652839" y="4932283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900489" y="4694158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5015039" y="4713208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631114" y="3862308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4043489" y="5389483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81989" y="4941808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110664" y="5456158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439277" y="4994475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E65C7-A524-D0FB-FD5D-F66967DEEDDA}"/>
              </a:ext>
            </a:extLst>
          </p:cNvPr>
          <p:cNvSpPr txBox="1"/>
          <p:nvPr/>
        </p:nvSpPr>
        <p:spPr>
          <a:xfrm>
            <a:off x="457202" y="6264196"/>
            <a:ext cx="7882930" cy="292388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/>
              <a:t>Note: the figure above only focuses on confidentiality, additional modules are needed to ensure integrity.</a:t>
            </a:r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C052-7553-31B2-ACD9-EB4EC1DD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0165-2E38-9B37-694D-C53862F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B1F0-58D8-9FD4-B18D-9813DCFDD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First, review the mathematical concepts (mainly number theory) that we need for a particular primitive/protocol.</a:t>
            </a:r>
          </a:p>
          <a:p>
            <a:pPr lvl="1"/>
            <a:r>
              <a:rPr lang="en-US" sz="2000" dirty="0"/>
              <a:t>This would involve hardness problems/assumptions.</a:t>
            </a:r>
          </a:p>
          <a:p>
            <a:r>
              <a:rPr lang="en-US" sz="2400" dirty="0"/>
              <a:t>Then, study the primitive/protocol itself.</a:t>
            </a:r>
          </a:p>
          <a:p>
            <a:r>
              <a:rPr lang="en-US" sz="2400" dirty="0"/>
              <a:t>Lastly, and as before, show correctness and reason about security.</a:t>
            </a:r>
          </a:p>
          <a:p>
            <a:pPr lvl="1"/>
            <a:r>
              <a:rPr lang="en-US" sz="2000" dirty="0"/>
              <a:t>In general, security will be based on mathematical hardness problems. 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0BFBA-883C-2F09-EB0E-1B417FA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27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--Modular Arithmetic--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35511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1F738-99BF-9E0C-1535-2FEF5FE1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B068CB8-F714-A780-9779-62C3D23B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49D5C055-59F6-D13A-B5B6-6F4526E4B4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8B84216-9078-DDCD-52A5-3388E12216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3AA7ACA-1BD5-88E0-7236-396F6FEF22C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2400" dirty="0"/>
                  <a:t> : The set of all integers {…, -3, -2, -1, 0, 1, 2, 3, …</a:t>
                </a:r>
                <a:r>
                  <a:rPr lang="en-US" sz="2000" dirty="0"/>
                  <a:t>}.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: The set of integers modulo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i.e., {0, 1, …, </a:t>
                </a:r>
                <a:r>
                  <a:rPr lang="en-US" sz="2400" i="1" dirty="0"/>
                  <a:t>n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 : The set of natural numbers {1, 2, 3, …</a:t>
                </a:r>
                <a:r>
                  <a:rPr lang="en-US" sz="2000" dirty="0"/>
                  <a:t>}.</a:t>
                </a:r>
                <a:endParaRPr lang="en-US" sz="2400" dirty="0"/>
              </a:p>
              <a:p>
                <a:r>
                  <a:rPr lang="en-US" sz="2400" b="1" dirty="0"/>
                  <a:t>Prime number: </a:t>
                </a:r>
                <a:r>
                  <a:rPr lang="en-US" sz="2400" dirty="0"/>
                  <a:t>p is prime if its only factors are 1 and p.</a:t>
                </a:r>
              </a:p>
              <a:p>
                <a:r>
                  <a:rPr lang="en-US" sz="2400" b="1" dirty="0"/>
                  <a:t>Composite number: </a:t>
                </a:r>
                <a:r>
                  <a:rPr lang="en-US" sz="2400" dirty="0"/>
                  <a:t>not prime.</a:t>
                </a:r>
              </a:p>
              <a:p>
                <a:r>
                  <a:rPr lang="en-US" sz="2400" b="1" dirty="0"/>
                  <a:t>Co-prime numbers: </a:t>
                </a:r>
                <a:r>
                  <a:rPr lang="en-US" sz="2400" dirty="0"/>
                  <a:t>m and n are co-primes if their greatest common divisor (</a:t>
                </a:r>
                <a:r>
                  <a:rPr lang="en-US" sz="2400" dirty="0" err="1"/>
                  <a:t>gcd</a:t>
                </a:r>
                <a:r>
                  <a:rPr lang="en-US" sz="2400" dirty="0"/>
                  <a:t>) is 1.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prime </a:t>
                </a:r>
                <a:r>
                  <a:rPr lang="en-US" sz="2400" i="1" dirty="0"/>
                  <a:t>p</a:t>
                </a:r>
                <a:r>
                  <a:rPr lang="en-US" sz="2400" dirty="0"/>
                  <a:t>, this is the set of integers modulo </a:t>
                </a:r>
                <a:r>
                  <a:rPr lang="en-US" sz="2400" i="1" dirty="0"/>
                  <a:t>p excluding zero</a:t>
                </a:r>
                <a:r>
                  <a:rPr lang="en-US" sz="2400" dirty="0"/>
                  <a:t>, i.e., {1, …, </a:t>
                </a:r>
                <a:r>
                  <a:rPr lang="en-US" sz="2400" i="1" dirty="0"/>
                  <a:t>p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composite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it is the set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(excluding zero)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2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3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50120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535" y="2994239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60" y="3533950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36444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does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a/c mod m</a:t>
            </a:r>
            <a:r>
              <a:rPr lang="en-US" sz="2400" dirty="0"/>
              <a:t>, multiply </a:t>
            </a:r>
            <a:r>
              <a:rPr lang="en-US" sz="2400" b="1" i="1" dirty="0"/>
              <a:t>a</a:t>
            </a:r>
            <a:r>
              <a:rPr lang="en-US" sz="2400" dirty="0"/>
              <a:t> by the multiplicative inverse of </a:t>
            </a:r>
            <a:r>
              <a:rPr lang="en-US" sz="2400" b="1" i="1" dirty="0"/>
              <a:t>c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a/c mod m = ac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c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cc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</a:t>
            </a:r>
            <a:r>
              <a:rPr lang="en-US" sz="2400" i="1" dirty="0"/>
              <a:t>m</a:t>
            </a:r>
            <a:r>
              <a:rPr lang="en-US" sz="2400" dirty="0"/>
              <a:t>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982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to public key cryptography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discrete log assumption.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Diffie-Hellman key exchange protocol.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The algorithm used to compute the inverse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424717" y="2792630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5844EC-C654-DB5D-2E5B-ECB9EA365D08}"/>
              </a:ext>
            </a:extLst>
          </p:cNvPr>
          <p:cNvSpPr/>
          <p:nvPr/>
        </p:nvSpPr>
        <p:spPr bwMode="auto">
          <a:xfrm>
            <a:off x="1659835" y="1343457"/>
            <a:ext cx="487017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3E23FB-1B49-E7BE-8A27-25AF246D158C}"/>
              </a:ext>
            </a:extLst>
          </p:cNvPr>
          <p:cNvSpPr/>
          <p:nvPr/>
        </p:nvSpPr>
        <p:spPr bwMode="auto">
          <a:xfrm>
            <a:off x="5747778" y="951745"/>
            <a:ext cx="2571868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1992F-20A8-0C7A-550C-392062BE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72" y="1018754"/>
            <a:ext cx="7440740" cy="16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4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log-based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105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non-prime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189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  <a:p>
                <a:pPr lvl="1"/>
                <a:r>
                  <a:rPr lang="en-US" sz="2000" dirty="0"/>
                  <a:t>Again, </a:t>
                </a:r>
                <a:r>
                  <a:rPr lang="en-US" sz="2000" dirty="0" err="1"/>
                  <a:t>gcd</a:t>
                </a:r>
                <a:r>
                  <a:rPr lang="en-US" sz="2000" dirty="0"/>
                  <a:t> is the greatest common devisor.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  <a:blipFill>
                <a:blip r:embed="rId2"/>
                <a:stretch>
                  <a:fillRect l="-302" t="-3175" b="-5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7778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071692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2941287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4568795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DB0DF-FC78-3AFB-9629-F16B34E4A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38" y="3611248"/>
            <a:ext cx="7622805" cy="5880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26917F-8966-5A84-FD40-AE6FC7EDF722}"/>
                  </a:ext>
                </a:extLst>
              </p:cNvPr>
              <p:cNvSpPr txBox="1"/>
              <p:nvPr/>
            </p:nvSpPr>
            <p:spPr>
              <a:xfrm>
                <a:off x="3363442" y="5607009"/>
                <a:ext cx="317395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10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B26917F-8966-5A84-FD40-AE6FC7EDF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3442" y="5607009"/>
                <a:ext cx="317395" cy="153888"/>
              </a:xfrm>
              <a:prstGeom prst="rect">
                <a:avLst/>
              </a:prstGeom>
              <a:blipFill>
                <a:blip r:embed="rId7"/>
                <a:stretch>
                  <a:fillRect l="-7692" r="-7692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1E9083C-31A5-B49E-275A-A5B870933827}"/>
                  </a:ext>
                </a:extLst>
              </p:cNvPr>
              <p:cNvSpPr txBox="1"/>
              <p:nvPr/>
            </p:nvSpPr>
            <p:spPr>
              <a:xfrm>
                <a:off x="2958889" y="4768760"/>
                <a:ext cx="317395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10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1E9083C-31A5-B49E-275A-A5B8709338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8889" y="4768760"/>
                <a:ext cx="317395" cy="153888"/>
              </a:xfrm>
              <a:prstGeom prst="rect">
                <a:avLst/>
              </a:prstGeom>
              <a:blipFill>
                <a:blip r:embed="rId8"/>
                <a:stretch>
                  <a:fillRect l="-7692" r="-11538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605B26E-6C57-42CE-FC9C-B3FE686861A8}"/>
                  </a:ext>
                </a:extLst>
              </p:cNvPr>
              <p:cNvSpPr txBox="1"/>
              <p:nvPr/>
            </p:nvSpPr>
            <p:spPr>
              <a:xfrm>
                <a:off x="2958889" y="4614872"/>
                <a:ext cx="144847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0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605B26E-6C57-42CE-FC9C-B3FE686861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8889" y="4614872"/>
                <a:ext cx="144847" cy="153888"/>
              </a:xfrm>
              <a:prstGeom prst="rect">
                <a:avLst/>
              </a:prstGeom>
              <a:blipFill>
                <a:blip r:embed="rId9"/>
                <a:stretch>
                  <a:fillRect l="-7692" r="-7692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84AC7E-DA0A-81B1-3BB0-278A9B1052D8}"/>
                  </a:ext>
                </a:extLst>
              </p:cNvPr>
              <p:cNvSpPr txBox="1"/>
              <p:nvPr/>
            </p:nvSpPr>
            <p:spPr>
              <a:xfrm>
                <a:off x="3377292" y="5458310"/>
                <a:ext cx="144847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000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84AC7E-DA0A-81B1-3BB0-278A9B1052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292" y="5458310"/>
                <a:ext cx="144847" cy="153888"/>
              </a:xfrm>
              <a:prstGeom prst="rect">
                <a:avLst/>
              </a:prstGeom>
              <a:blipFill>
                <a:blip r:embed="rId10"/>
                <a:stretch>
                  <a:fillRect l="-7692" r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A129D69-827D-6EA3-8E82-9AA4A28D4F02}"/>
                  </a:ext>
                </a:extLst>
              </p:cNvPr>
              <p:cNvSpPr txBox="1"/>
              <p:nvPr/>
            </p:nvSpPr>
            <p:spPr>
              <a:xfrm>
                <a:off x="4798585" y="5458310"/>
                <a:ext cx="144847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000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A129D69-827D-6EA3-8E82-9AA4A28D4F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8585" y="5458310"/>
                <a:ext cx="144847" cy="153888"/>
              </a:xfrm>
              <a:prstGeom prst="rect">
                <a:avLst/>
              </a:prstGeom>
              <a:blipFill>
                <a:blip r:embed="rId11"/>
                <a:stretch>
                  <a:fillRect l="-7692" r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809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11/6/25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0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44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9351"/>
            <a:ext cx="8229600" cy="1974176"/>
          </a:xfrm>
        </p:spPr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1" y="3666199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66" y="4002138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944" y="3215603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463549" y="4388695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4062540" y="4116795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477431" y="4502552"/>
            <a:ext cx="831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Correctness; </a:t>
            </a:r>
            <a:r>
              <a:rPr lang="en-US" dirty="0"/>
              <a:t>both parties compute the same shared key,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b="1" i="1" dirty="0"/>
              <a:t>key indistinguishability</a:t>
            </a:r>
            <a:r>
              <a:rPr lang="en-US" dirty="0"/>
              <a:t>; the key that the two parties establish is indistinguishable from random.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77BEB8-BD9B-A22E-9850-327315C08ABB}"/>
              </a:ext>
            </a:extLst>
          </p:cNvPr>
          <p:cNvSpPr txBox="1"/>
          <p:nvPr/>
        </p:nvSpPr>
        <p:spPr>
          <a:xfrm>
            <a:off x="388937" y="3843853"/>
            <a:ext cx="8402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i="1" dirty="0"/>
              <a:t>KG</a:t>
            </a:r>
            <a:r>
              <a:rPr lang="en-US" sz="1600" dirty="0"/>
              <a:t>: Key Generate, </a:t>
            </a:r>
            <a:r>
              <a:rPr lang="en-US" sz="1600" i="1" dirty="0"/>
              <a:t>KC</a:t>
            </a:r>
            <a:r>
              <a:rPr lang="en-US" sz="1600" dirty="0"/>
              <a:t>: Key Compute, </a:t>
            </a:r>
            <a:r>
              <a:rPr lang="en-US" sz="1600" i="1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b</a:t>
            </a:r>
            <a:r>
              <a:rPr lang="en-US" sz="1600" dirty="0"/>
              <a:t> are secret, while </a:t>
            </a:r>
            <a:r>
              <a:rPr lang="en-US" sz="1600" i="1" dirty="0"/>
              <a:t>P</a:t>
            </a:r>
            <a:r>
              <a:rPr lang="en-US" sz="1600" i="1" baseline="-25000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P</a:t>
            </a:r>
            <a:r>
              <a:rPr lang="en-US" sz="1600" i="1" baseline="-25000" dirty="0"/>
              <a:t>B</a:t>
            </a:r>
            <a:r>
              <a:rPr lang="en-US" sz="1600" dirty="0"/>
              <a:t> are public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2612922"/>
            <a:ext cx="8923337" cy="816078"/>
          </a:xfrm>
        </p:spPr>
        <p:txBody>
          <a:bodyPr/>
          <a:lstStyle/>
          <a:p>
            <a:pPr algn="ctr"/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Discrete Log (DL) Assumption</a:t>
            </a: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90059-4F07-C2B9-2D70-2B2800324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6C01-CA66-2000-EDC2-B00B00D8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884016DC-B6E1-7320-0110-5D45F0448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Group Theory Review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316518"/>
                <a:ext cx="8502650" cy="1484671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A group is a pair of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is composed of a set of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and an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</m:oMath>
                </a14:m>
                <a:r>
                  <a:rPr lang="en-US" altLang="en-US" sz="22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is closed under the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altLang="en-US" sz="2200" dirty="0"/>
                  <a:t>i.e., for any two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we have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, and it satisfies the following requirements: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316518"/>
                <a:ext cx="8502650" cy="1484671"/>
              </a:xfrm>
              <a:blipFill>
                <a:blip r:embed="rId3"/>
                <a:stretch>
                  <a:fillRect l="-149" t="-42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A4488AD-D466-734E-CCA1-F8FD9D3D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64" y="2888301"/>
            <a:ext cx="6749435" cy="20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266E1-C724-A261-12A3-91D94BCA1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63" y="4887063"/>
            <a:ext cx="6749435" cy="1269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B2B69-D97B-5FA4-E465-9908AFD9B209}"/>
              </a:ext>
            </a:extLst>
          </p:cNvPr>
          <p:cNvSpPr/>
          <p:nvPr/>
        </p:nvSpPr>
        <p:spPr bwMode="auto">
          <a:xfrm>
            <a:off x="3106993" y="5521794"/>
            <a:ext cx="127820" cy="30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B1AB5-E205-6E77-FC23-D6E054E87D04}"/>
              </a:ext>
            </a:extLst>
          </p:cNvPr>
          <p:cNvSpPr txBox="1"/>
          <p:nvPr/>
        </p:nvSpPr>
        <p:spPr>
          <a:xfrm>
            <a:off x="457200" y="6269951"/>
            <a:ext cx="7775227" cy="492443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/>
              <a:t>Although the properties are for multiplication operations, same applies for addition. The only difference is that the identity element is 0.</a:t>
            </a:r>
          </a:p>
        </p:txBody>
      </p:sp>
    </p:spTree>
    <p:extLst>
      <p:ext uri="{BB962C8B-B14F-4D97-AF65-F5344CB8AC3E}">
        <p14:creationId xmlns:p14="http://schemas.microsoft.com/office/powerpoint/2010/main" val="2206056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49AC8-52CE-6B7D-10D7-FBFBA8A4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E4FC-7EA0-3808-753E-720DC1D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FF01A89D-A3DA-4BE7-1F73-658224CCC7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Group Theory Review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focus on finite commutative groups.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Additive Groups: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+)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={0, 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addition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Multiplicative Groups, mostly, modulo a prime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.)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multiplication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use the exponentiation notation to denote the repeated application of the group operation.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That is,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so on.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  <a:blipFill>
                <a:blip r:embed="rId3"/>
                <a:stretch>
                  <a:fillRect t="-990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45F0C-0936-2239-A685-92F93628B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048E-FB67-DD97-FBD3-FA17FEC7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32</a:t>
            </a:fld>
            <a:endParaRPr lang="en-US" altLang="en-US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0788EF75-84A5-4AD3-B923-33126737EF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777158"/>
          </a:xfrm>
        </p:spPr>
        <p:txBody>
          <a:bodyPr/>
          <a:lstStyle/>
          <a:p>
            <a:pPr eaLnBrk="1" hangingPunct="1"/>
            <a:r>
              <a:rPr lang="en-US" altLang="en-US" dirty="0"/>
              <a:t>Cyclic Groups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  <a:buNone/>
                </a:pPr>
                <a:r>
                  <a:rPr lang="en-US" altLang="en-US" sz="1800" dirty="0"/>
                  <a:t>Examples: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additive 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0, 1, …,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US" altLang="en-US" sz="1800" dirty="0"/>
                  <a:t> is a cyclic group of order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and every element in this group (except 0) is a generator (because the order of this group is prime).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1800" dirty="0"/>
                  <a:t> = {1,…p-1} is a cyclic multiplicative group. E.g.,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={1, 2, …, 6}</m:t>
                    </m:r>
                  </m:oMath>
                </a14:m>
                <a:r>
                  <a:rPr lang="en-US" altLang="en-US" sz="1800" dirty="0"/>
                  <a:t> is a cyclic group of order 6, a generator for this group is 3 (2, for example, is not a generator.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that!).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  <a:blipFill>
                <a:blip r:embed="rId3"/>
                <a:stretch>
                  <a:fillRect l="-597" t="-3185" b="-4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AB1761B-A38E-90E4-747B-A68532DE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75736"/>
            <a:ext cx="7448188" cy="27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8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A computationally hard problem is one that is: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Hard to solve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But easy to verify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b="1" dirty="0">
                    <a:solidFill>
                      <a:srgbClr val="FF00FF"/>
                    </a:solidFill>
                  </a:rPr>
                  <a:t>Discrete log problem: </a:t>
                </a:r>
                <a:r>
                  <a:rPr lang="en-US" altLang="en-US" sz="2000" dirty="0"/>
                  <a:t>given a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an element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Computing logarithm is quite efficient over the real numbers. But 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discrete 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dirty="0"/>
                  <a:t>Using the </a:t>
                </a:r>
                <a:r>
                  <a:rPr lang="en-US" altLang="en-US" dirty="0" err="1"/>
                  <a:t>Pohlig</a:t>
                </a:r>
                <a:r>
                  <a:rPr lang="en-US" altLang="en-US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found, e.g., in OpenSSL’16, so always check!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0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2000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en-US" sz="2000" dirty="0"/>
              </a:p>
            </p:txBody>
          </p:sp>
        </mc:Choice>
        <mc:Fallback xmlns=""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t="-980" r="-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300" dirty="0"/>
              <a:t>Discrete Log Assumption</a:t>
            </a:r>
            <a:endParaRPr lang="he-IL" sz="33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8351" y="4459776"/>
            <a:ext cx="7962562" cy="400110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1">
            <a:spAutoFit/>
          </a:bodyPr>
          <a:lstStyle/>
          <a:p>
            <a:r>
              <a:rPr lang="en-US" sz="2000" dirty="0"/>
              <a:t>And remember, discrete-log is hard with respect to a particular group!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ED75E-0C94-2C0C-80CE-6EF38E38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3" y="1521497"/>
            <a:ext cx="7707788" cy="1715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62B6ED-10C5-E92D-289D-00652F0BFB3B}"/>
              </a:ext>
            </a:extLst>
          </p:cNvPr>
          <p:cNvSpPr txBox="1"/>
          <p:nvPr/>
        </p:nvSpPr>
        <p:spPr>
          <a:xfrm>
            <a:off x="6044751" y="930584"/>
            <a:ext cx="50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 -1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14:cNvPr>
              <p14:cNvContentPartPr/>
              <p14:nvPr/>
            </p14:nvContentPartPr>
            <p14:xfrm>
              <a:off x="5781829" y="1249187"/>
              <a:ext cx="356400" cy="684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75709" y="1243067"/>
                <a:ext cx="368640" cy="6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14:cNvPr>
              <p14:cNvContentPartPr/>
              <p14:nvPr/>
            </p14:nvContentPartPr>
            <p14:xfrm>
              <a:off x="8986549" y="983147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80429" y="977027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44CD-E287-639F-CFF2-F8FE7179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>
            <a:extLst>
              <a:ext uri="{FF2B5EF4-FFF2-40B4-BE49-F238E27FC236}">
                <a16:creationId xmlns:a16="http://schemas.microsoft.com/office/drawing/2014/main" id="{BAE2FA9C-6D6F-57CC-E906-96F4F98EF667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1984017"/>
            <a:ext cx="8923337" cy="2145531"/>
          </a:xfrm>
        </p:spPr>
        <p:txBody>
          <a:bodyPr/>
          <a:lstStyle/>
          <a:p>
            <a:pPr algn="ctr"/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Diffie-Hellman (DH) Key Exchange Protocol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FEA72FB-EBC4-FDE3-2854-DB26D8D1AE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112790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Setup: </a:t>
                </a:r>
                <a:r>
                  <a:rPr lang="en-US" altLang="en-US" sz="1800" dirty="0"/>
                  <a:t>Agree on a random safe prime </a:t>
                </a:r>
                <a:r>
                  <a:rPr lang="en-US" altLang="en-US" sz="1800" i="1" dirty="0"/>
                  <a:t>p a</a:t>
                </a:r>
                <a:r>
                  <a:rPr lang="en-US" altLang="en-US" sz="1800" dirty="0"/>
                  <a:t>nd generator </a:t>
                </a:r>
                <a:r>
                  <a:rPr lang="en-US" altLang="en-US" sz="1800" i="1" dirty="0"/>
                  <a:t>g </a:t>
                </a:r>
                <a:r>
                  <a:rPr lang="en-US" altLang="en-US" sz="1800" dirty="0"/>
                  <a:t>for the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altLang="en-US" sz="1800" i="1" dirty="0"/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Alice: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dirty="0"/>
                  <a:t>, 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, 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Bob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Bob: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i="1" dirty="0"/>
                  <a:t>, </a:t>
                </a:r>
                <a:r>
                  <a:rPr lang="en-US" altLang="en-US" sz="1800" dirty="0"/>
                  <a:t>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Alice.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Both parties: </a:t>
                </a:r>
                <a:r>
                  <a:rPr lang="en-US" altLang="en-US" sz="1800" dirty="0"/>
                  <a:t>compute the shared key </a:t>
                </a:r>
                <a:r>
                  <a:rPr lang="en-US" altLang="en-US" sz="1800" i="1" dirty="0"/>
                  <a:t>k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1800" dirty="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do you see how?</a:t>
                </a:r>
              </a:p>
              <a:p>
                <a:pPr eaLnBrk="1" hangingPunct="1"/>
                <a:endParaRPr lang="en-US" altLang="en-US" sz="1800" i="1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  <a:blipFill>
                <a:blip r:embed="rId3"/>
                <a:stretch>
                  <a:fillRect t="-935" r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503605" y="442219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707896" y="4422198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101448" y="4422198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719505" y="474604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765223" y="4401111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708641" y="52224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451566" y="4823162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58396" y="421486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03969" y="4171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" y="4808115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80" y="4886065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blipFill>
                <a:blip r:embed="rId6"/>
                <a:stretch>
                  <a:fillRect l="-1347" t="-6250" r="-2020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817727" y="449571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5329" y="45167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 dirty="0"/>
              <a:t>Caution: Authenticate the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1799915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Diffie-Hellman key exchange is only secure against eavesdroppers but not MitM attackers.</a:t>
            </a:r>
          </a:p>
          <a:p>
            <a:pPr eaLnBrk="1" hangingPunct="1"/>
            <a:r>
              <a:rPr lang="en-US" altLang="en-US" sz="2200" dirty="0"/>
              <a:t>So the public messages being sent must be authenticated, e.g., using digital signatures.</a:t>
            </a:r>
          </a:p>
          <a:p>
            <a:pPr lvl="1" eaLnBrk="1" hangingPunct="1"/>
            <a:r>
              <a:rPr lang="en-US" altLang="en-US" sz="1800" dirty="0"/>
              <a:t>Still each party must have a certificate for her public (verification) key.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10" y="3180601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36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</p:spPr>
            <p:txBody>
              <a:bodyPr/>
              <a:lstStyle/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Assume authenticated communication </a:t>
                </a:r>
              </a:p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DH key exchange requires stronger assumption than Discrete Log: 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Maybe from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>
                    <a:solidFill>
                      <a:srgbClr val="FF00FF"/>
                    </a:solidFill>
                  </a:rPr>
                  <a:t>and</a:t>
                </a:r>
                <a:r>
                  <a:rPr lang="en-US" altLang="en-US" sz="21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/>
                  <a:t>, a</a:t>
                </a:r>
                <a:r>
                  <a:rPr lang="en-US" altLang="en-US" sz="2100" dirty="0"/>
                  <a:t>dversary can compute </a:t>
                </a:r>
                <a:br>
                  <a:rPr lang="en-US" altLang="en-US" sz="2100" dirty="0"/>
                </a:b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(without knowing/learning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a,b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or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ab</a:t>
                </a:r>
                <a:r>
                  <a:rPr lang="en-US" altLang="en-US" sz="2100" dirty="0"/>
                  <a:t>)? 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The Computational Diffie-Hellman (CDH) Assumption is what we need.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In simple terms, it states that given </a:t>
                </a:r>
                <a:r>
                  <a:rPr lang="en-US" altLang="en-US" sz="21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/>
                  <a:t>and 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2100" dirty="0">
                    <a:cs typeface="Times New Roman" pitchFamily="18" charset="0"/>
                  </a:rPr>
                  <a:t>an efficient adversary cannot compute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 </a:t>
                </a:r>
                <a:r>
                  <a:rPr lang="en-US" altLang="en-US" sz="2100" dirty="0">
                    <a:cs typeface="Times New Roman" pitchFamily="18" charset="0"/>
                  </a:rPr>
                  <a:t>with non-negligible probability</a:t>
                </a:r>
                <a:r>
                  <a:rPr lang="en-US" altLang="en-US" sz="2100" i="1" dirty="0">
                    <a:cs typeface="Times New Roman" pitchFamily="18" charset="0"/>
                  </a:rPr>
                  <a:t>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>
                    <a:cs typeface="Times New Roman" pitchFamily="18" charset="0"/>
                  </a:rPr>
                  <a:t>So DH key exchange protocol is secure for groups in which the CDH assumption holds.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/>
                  <a:t>as key?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>
                    <a:solidFill>
                      <a:srgbClr val="FF0000"/>
                    </a:solidFill>
                  </a:rPr>
                  <a:t> is easy?</a:t>
                </a:r>
                <a:endParaRPr lang="en-US" altLang="en-US" sz="2100" dirty="0"/>
              </a:p>
            </p:txBody>
          </p:sp>
        </mc:Choice>
        <mc:Fallback xmlns="">
          <p:sp>
            <p:nvSpPr>
              <p:cNvPr id="1536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  <a:blipFill>
                <a:blip r:embed="rId3"/>
                <a:stretch>
                  <a:fillRect t="-752" r="-442" b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Can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2200" dirty="0"/>
                  <a:t>,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expose </a:t>
                </a:r>
                <a:r>
                  <a:rPr lang="en-US" altLang="en-US" sz="2200" i="1" dirty="0"/>
                  <a:t>something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?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00"/>
                    </a:solidFill>
                  </a:rPr>
                  <a:t>Bad news: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 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altLang="en-US" sz="22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So, how to use DH ‘securely’? Two options: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1: </a:t>
                </a:r>
                <a:r>
                  <a:rPr lang="en-US" altLang="en-US" sz="2200" dirty="0"/>
                  <a:t>Use DH but with a `stronger’ group (other than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200" dirty="0"/>
                  <a:t>) for which the stronger DDH assumption holds.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The </a:t>
                </a:r>
                <a:r>
                  <a:rPr lang="en-US" altLang="en-US" sz="1800" b="1" dirty="0"/>
                  <a:t>Decisional DH (DDH) Assumption:  </a:t>
                </a:r>
                <a:r>
                  <a:rPr lang="en-US" altLang="en-US" sz="1800" dirty="0"/>
                  <a:t>adversary can’t </a:t>
                </a:r>
                <a:r>
                  <a:rPr lang="en-US" altLang="en-US" sz="1800" b="1" dirty="0"/>
                  <a:t>distinguish</a:t>
                </a:r>
                <a:r>
                  <a:rPr lang="en-US" altLang="en-US" sz="18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18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for random 𝑎, 𝑏, 𝑐. </a:t>
                </a:r>
              </a:p>
              <a:p>
                <a:pPr lvl="1" eaLnBrk="1" hangingPunct="1">
                  <a:lnSpc>
                    <a:spcPct val="90000"/>
                  </a:lnSpc>
                </a:pPr>
                <a:endParaRPr lang="en-US" altLang="en-US" sz="2200" dirty="0">
                  <a:solidFill>
                    <a:srgbClr val="FF00FF"/>
                  </a:solidFill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2: </a:t>
                </a:r>
                <a:r>
                  <a:rPr lang="en-US" altLang="en-US" sz="2200" dirty="0"/>
                  <a:t>use DH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/>
                  <a:t>and safe prime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200" dirty="0"/>
                  <a:t>but use a </a:t>
                </a:r>
                <a:r>
                  <a:rPr lang="en-US" altLang="en-US" sz="2200" b="1" dirty="0"/>
                  <a:t>key derivation function (KDF) </a:t>
                </a:r>
                <a:r>
                  <a:rPr lang="en-US" altLang="en-US" sz="2200" dirty="0"/>
                  <a:t>to derive a secure shared key.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Example, use an unkeyed hash function to obtain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1800" dirty="0"/>
                  <a:t>, where h is randomness-extracting hash function.</a:t>
                </a:r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  <a:blipFill>
                <a:blip r:embed="rId3"/>
                <a:stretch>
                  <a:fillRect l="-153" t="-1579" r="-1527" b="-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737836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Cryptography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Kerckhoff’s</a:t>
            </a:r>
            <a:r>
              <a:rPr lang="en-US" altLang="en-US" sz="2400" dirty="0"/>
              <a:t> principle: the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What we learned until now: </a:t>
            </a:r>
            <a:r>
              <a:rPr lang="en-US" altLang="en-US" sz="2400" b="1" i="1" dirty="0">
                <a:solidFill>
                  <a:srgbClr val="FF00FF"/>
                </a:solidFill>
              </a:rPr>
              <a:t>symmetric or shared key</a:t>
            </a:r>
            <a:r>
              <a:rPr lang="en-US" altLang="en-US" sz="2400" dirty="0"/>
              <a:t> setting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Same key for encryption and decryption </a:t>
            </a:r>
            <a:r>
              <a:rPr lang="en-US" altLang="en-US" sz="2400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Shared keys for MACs and PRFs,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But can we give </a:t>
            </a:r>
            <a:r>
              <a:rPr lang="en-US" altLang="en-US" sz="2400" b="1" i="1" dirty="0">
                <a:solidFill>
                  <a:srgbClr val="FF00FF"/>
                </a:solidFill>
                <a:sym typeface="Wingdings" panose="05000000000000000000" pitchFamily="2" charset="2"/>
              </a:rPr>
              <a:t>asymmetric</a:t>
            </a:r>
            <a:r>
              <a:rPr lang="en-US" altLang="en-US" sz="2400" dirty="0">
                <a:sym typeface="Wingdings" panose="05000000000000000000" pitchFamily="2" charset="2"/>
              </a:rPr>
              <a:t> cryptographic capability, e.g.,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Yes, using public key cryptography!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Sections 6.1 (except 6.1.8.3),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6.2 (6.2.1 and 6.2.2 are optional reading).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336526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Kerckhoff: cryptosystem (algorithm) is public.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[DH76]: can </a:t>
            </a:r>
            <a:r>
              <a:rPr lang="en-US" altLang="en-US" sz="2400" i="1" dirty="0">
                <a:solidFill>
                  <a:srgbClr val="FF00FF"/>
                </a:solidFill>
              </a:rPr>
              <a:t>encryption key be public</a:t>
            </a:r>
            <a:r>
              <a:rPr lang="en-US" altLang="en-US" sz="2400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Decryption key will be different (and private).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Everybody can send me emails, only I can read them.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182289"/>
            <a:ext cx="8186287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Also: Digital signatures for integrity and non-repudiation.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Sign with private key </a:t>
            </a:r>
            <a:r>
              <a:rPr lang="en-US" alt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200" dirty="0"/>
              <a:t>, verify with public key </a:t>
            </a:r>
            <a:r>
              <a:rPr lang="en-US" alt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(Recall MACs; a shared key cryptosystem for message authentication).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549571" y="5257036"/>
            <a:ext cx="1422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1493754" y="4221846"/>
            <a:ext cx="2067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 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198712" y="4237949"/>
            <a:ext cx="266299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 key v</a:t>
            </a:r>
          </a:p>
        </p:txBody>
      </p:sp>
      <p:sp>
        <p:nvSpPr>
          <p:cNvPr id="2" name="Text Box 14">
            <a:extLst>
              <a:ext uri="{FF2B5EF4-FFF2-40B4-BE49-F238E27FC236}">
                <a16:creationId xmlns:a16="http://schemas.microsoft.com/office/drawing/2014/main" id="{A6B94E20-1455-3D87-DAE5-3F650A66B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588" y="5849238"/>
            <a:ext cx="346533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Anyone can verify the signature!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Establish shared key between Alice and Bob </a:t>
                </a:r>
                <a:r>
                  <a:rPr lang="en-US" altLang="en-US" sz="2200" b="1" i="1" dirty="0">
                    <a:solidFill>
                      <a:srgbClr val="FF00FF"/>
                    </a:solidFill>
                  </a:rPr>
                  <a:t>without</a:t>
                </a:r>
                <a:r>
                  <a:rPr lang="en-US" altLang="en-US" sz="2200" b="1" dirty="0"/>
                  <a:t> </a:t>
                </a:r>
                <a:r>
                  <a:rPr lang="en-US" altLang="en-US" sz="2200" dirty="0"/>
                  <a:t>assuming an existing shared (‘master’) key !!</a:t>
                </a:r>
                <a:endParaRPr lang="en-US" altLang="en-US" sz="2200" b="1" dirty="0"/>
              </a:p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Use public information from Alice and Bob to setup shared secret key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200" dirty="0"/>
                  <a:t>.</a:t>
                </a:r>
              </a:p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Eavesdroppers cannot learn the key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200" dirty="0"/>
                  <a:t>. </a:t>
                </a:r>
              </a:p>
            </p:txBody>
          </p:sp>
        </mc:Choice>
        <mc:Fallback xmlns=""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t="-3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00" y="3160643"/>
            <a:ext cx="7609152" cy="2693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Public keys solve more problems 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Signatures provide </a:t>
                </a:r>
                <a:r>
                  <a:rPr lang="en-US" altLang="en-US" sz="2400" b="1" dirty="0"/>
                  <a:t>evidence</a:t>
                </a:r>
              </a:p>
              <a:p>
                <a:pPr lvl="1" eaLnBrk="1" hangingPunct="1"/>
                <a:r>
                  <a:rPr lang="en-US" altLang="en-US" sz="2400" dirty="0"/>
                  <a:t>Everyone can validate, only ‘owner’ can sign. </a:t>
                </a:r>
              </a:p>
              <a:p>
                <a:pPr eaLnBrk="1" hangingPunct="1"/>
                <a:r>
                  <a:rPr lang="en-US" altLang="en-US" sz="2400" dirty="0"/>
                  <a:t>Establish shared secret keys</a:t>
                </a:r>
              </a:p>
              <a:p>
                <a:pPr lvl="1" eaLnBrk="1" hangingPunct="1"/>
                <a:r>
                  <a:rPr lang="en-US" altLang="en-US" sz="2400" dirty="0"/>
                  <a:t>Use authenticated public keys</a:t>
                </a:r>
              </a:p>
              <a:p>
                <a:pPr lvl="2" eaLnBrk="1" hangingPunct="1"/>
                <a:r>
                  <a:rPr lang="en-US" altLang="en-US" sz="2400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sz="2400" dirty="0"/>
                  <a:t>Or: use DH (Diffie Hellman) key exchange</a:t>
                </a:r>
              </a:p>
              <a:p>
                <a:pPr eaLnBrk="1" hangingPunct="1"/>
                <a:r>
                  <a:rPr lang="en-US" altLang="en-US" sz="2400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sz="2400" dirty="0"/>
                  <a:t>Perfect forward secrecy and recover security</a:t>
                </a:r>
              </a:p>
              <a:p>
                <a:pPr lvl="2" eaLnBrk="1" hangingPunct="1"/>
                <a:r>
                  <a:rPr lang="en-US" altLang="en-US" sz="2000" dirty="0"/>
                  <a:t>These are stronger notions than FS and RS that we studied before.</a:t>
                </a:r>
              </a:p>
              <a:p>
                <a:pPr lvl="1" eaLnBrk="1" hangingPunct="1"/>
                <a:r>
                  <a:rPr lang="en-US" altLang="en-US" sz="2400" dirty="0"/>
                  <a:t>Threshold security</a:t>
                </a:r>
              </a:p>
              <a:p>
                <a:pPr lvl="2" eaLnBrk="1" hangingPunct="1"/>
                <a:r>
                  <a:rPr lang="en-US" altLang="en-US" sz="2400" dirty="0"/>
                  <a:t>Resilient to key exposure of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sz="24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parties</a:t>
                </a:r>
              </a:p>
            </p:txBody>
          </p:sp>
        </mc:Choice>
        <mc:Fallback xmlns=""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309" t="-1018" b="-4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Can keep in non-secure storage as long as being validated (i.e., authenticated)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keys: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400" dirty="0"/>
              <a:t>not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So: why not </a:t>
            </a:r>
            <a:r>
              <a:rPr lang="en-US" altLang="en-US" sz="2400" b="1" dirty="0">
                <a:solidFill>
                  <a:srgbClr val="FF00FF"/>
                </a:solidFill>
              </a:rPr>
              <a:t>always</a:t>
            </a:r>
            <a:r>
              <a:rPr lang="en-US" altLang="en-US" sz="2400" dirty="0"/>
              <a:t> use public key crypto?</a:t>
            </a: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121101</TotalTime>
  <Words>3232</Words>
  <Application>Microsoft Macintosh PowerPoint</Application>
  <PresentationFormat>On-screen Show (4:3)</PresentationFormat>
  <Paragraphs>438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3400/CSE 5850 - Introduction to Cryptography and Cybersecurity  / Introduction to Cybersecurity  Lecture 10 Public Key Cryptography– Part I </vt:lpstr>
      <vt:lpstr>Outline</vt:lpstr>
      <vt:lpstr>   Intro to Public Key Cryptography  </vt:lpstr>
      <vt:lpstr>Public Key Cryptography</vt:lpstr>
      <vt:lpstr>Public Key Cryptosystem (PKC)</vt:lpstr>
      <vt:lpstr>Is it Only About Encryption? </vt:lpstr>
      <vt:lpstr>More: Key-Exchange Protocols</vt:lpstr>
      <vt:lpstr>Public keys solve more problems …</vt:lpstr>
      <vt:lpstr>Public keys are easier…</vt:lpstr>
      <vt:lpstr>The Price of PKC</vt:lpstr>
      <vt:lpstr>Public key crypto is harder… </vt:lpstr>
      <vt:lpstr>In Sum </vt:lpstr>
      <vt:lpstr>Hybrid Encryption</vt:lpstr>
      <vt:lpstr>Going Forward</vt:lpstr>
      <vt:lpstr>   Number Theory Review --Modular Arithmetic--  </vt:lpstr>
      <vt:lpstr>Notation</vt:lpstr>
      <vt:lpstr>The Modulo Operation</vt:lpstr>
      <vt:lpstr>Examples</vt:lpstr>
      <vt:lpstr>Multiplicative Inverse</vt:lpstr>
      <vt:lpstr>Multiplicative Inverse</vt:lpstr>
      <vt:lpstr>Modular Exponentiation</vt:lpstr>
      <vt:lpstr>Modular Exponentiation</vt:lpstr>
      <vt:lpstr>Euler’s Function</vt:lpstr>
      <vt:lpstr>Euler’s Function Properties</vt:lpstr>
      <vt:lpstr>Euler’s Theorem</vt:lpstr>
      <vt:lpstr>   Key Exchange  </vt:lpstr>
      <vt:lpstr>The Key Exchange Problem</vt:lpstr>
      <vt:lpstr>Defining a Key Exchange Protocol</vt:lpstr>
      <vt:lpstr>The Discrete Log (DL) Assumption</vt:lpstr>
      <vt:lpstr>Group Theory Review I</vt:lpstr>
      <vt:lpstr>Group Theory Review II</vt:lpstr>
      <vt:lpstr>Cyclic Groups</vt:lpstr>
      <vt:lpstr>The Discrete Log Problem</vt:lpstr>
      <vt:lpstr>Discrete Log Assumption</vt:lpstr>
      <vt:lpstr>The Diffie-Hellman (DH) Key Exchange Protocol and The Computational/Decisional Diffie-Hellman Assumptions (CDH/DDH)    </vt:lpstr>
      <vt:lpstr>Diffie-Hellman [DH] Key Exchange</vt:lpstr>
      <vt:lpstr>Caution: Authenticate the Public Keys!</vt:lpstr>
      <vt:lpstr>Security of [DH] Key Exchange</vt:lpstr>
      <vt:lpstr>Using DH securely?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789</cp:revision>
  <cp:lastPrinted>2024-11-04T22:50:31Z</cp:lastPrinted>
  <dcterms:created xsi:type="dcterms:W3CDTF">2003-03-23T06:19:47Z</dcterms:created>
  <dcterms:modified xsi:type="dcterms:W3CDTF">2025-11-06T17:03:24Z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